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12"/>
  </p:notes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E6253-602D-4882-87D7-56E9B9246F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5D5D3-CC16-4488-A205-4AA92998EC44}">
      <dgm:prSet/>
      <dgm:spPr/>
      <dgm:t>
        <a:bodyPr/>
        <a:lstStyle/>
        <a:p>
          <a:r>
            <a:rPr lang="en-US"/>
            <a:t>Data that supports prediction</a:t>
          </a:r>
        </a:p>
      </dgm:t>
    </dgm:pt>
    <dgm:pt modelId="{CBBF37A8-8E40-4E30-882F-7C2083012040}" type="parTrans" cxnId="{569D6A47-4D81-482C-8632-18A24DC18D04}">
      <dgm:prSet/>
      <dgm:spPr/>
      <dgm:t>
        <a:bodyPr/>
        <a:lstStyle/>
        <a:p>
          <a:endParaRPr lang="en-US"/>
        </a:p>
      </dgm:t>
    </dgm:pt>
    <dgm:pt modelId="{B250FFFD-DA3F-4B57-A8C8-45327F9EC204}" type="sibTrans" cxnId="{569D6A47-4D81-482C-8632-18A24DC18D04}">
      <dgm:prSet/>
      <dgm:spPr/>
      <dgm:t>
        <a:bodyPr/>
        <a:lstStyle/>
        <a:p>
          <a:endParaRPr lang="en-US"/>
        </a:p>
      </dgm:t>
    </dgm:pt>
    <dgm:pt modelId="{73957A0B-1D82-413A-BCE6-E0F1D1E6E747}">
      <dgm:prSet/>
      <dgm:spPr/>
      <dgm:t>
        <a:bodyPr/>
        <a:lstStyle/>
        <a:p>
          <a:r>
            <a:rPr lang="en-US"/>
            <a:t>Most data used in model</a:t>
          </a:r>
        </a:p>
      </dgm:t>
    </dgm:pt>
    <dgm:pt modelId="{ABA4E19B-11A9-4654-A9D3-C901D55D8018}" type="parTrans" cxnId="{DBDC39E8-B65F-432F-8C38-3120405AF55F}">
      <dgm:prSet/>
      <dgm:spPr/>
      <dgm:t>
        <a:bodyPr/>
        <a:lstStyle/>
        <a:p>
          <a:endParaRPr lang="en-US"/>
        </a:p>
      </dgm:t>
    </dgm:pt>
    <dgm:pt modelId="{1E21E9D6-C4EC-4C8D-9936-0B2B57D2313C}" type="sibTrans" cxnId="{DBDC39E8-B65F-432F-8C38-3120405AF55F}">
      <dgm:prSet/>
      <dgm:spPr/>
      <dgm:t>
        <a:bodyPr/>
        <a:lstStyle/>
        <a:p>
          <a:endParaRPr lang="en-US"/>
        </a:p>
      </dgm:t>
    </dgm:pt>
    <dgm:pt modelId="{0A719FB0-B3EC-47E7-AF46-4338B79AC1E5}">
      <dgm:prSet/>
      <dgm:spPr/>
      <dgm:t>
        <a:bodyPr/>
        <a:lstStyle/>
        <a:p>
          <a:r>
            <a:rPr lang="en-US"/>
            <a:t>Useful forecasting utilization</a:t>
          </a:r>
        </a:p>
      </dgm:t>
    </dgm:pt>
    <dgm:pt modelId="{ADBCEE97-9437-41E8-9221-20C709896C3A}" type="parTrans" cxnId="{D4CB839D-C7BA-49A4-BCBB-7536EBEEFA80}">
      <dgm:prSet/>
      <dgm:spPr/>
      <dgm:t>
        <a:bodyPr/>
        <a:lstStyle/>
        <a:p>
          <a:endParaRPr lang="en-US"/>
        </a:p>
      </dgm:t>
    </dgm:pt>
    <dgm:pt modelId="{14E66981-3054-4EB0-93D1-00603B2CD3C5}" type="sibTrans" cxnId="{D4CB839D-C7BA-49A4-BCBB-7536EBEEFA80}">
      <dgm:prSet/>
      <dgm:spPr/>
      <dgm:t>
        <a:bodyPr/>
        <a:lstStyle/>
        <a:p>
          <a:endParaRPr lang="en-US"/>
        </a:p>
      </dgm:t>
    </dgm:pt>
    <dgm:pt modelId="{6A6EC435-32C8-43DD-A432-5E9C2C07EDA3}" type="pres">
      <dgm:prSet presAssocID="{1E2E6253-602D-4882-87D7-56E9B9246F2D}" presName="root" presStyleCnt="0">
        <dgm:presLayoutVars>
          <dgm:dir/>
          <dgm:resizeHandles val="exact"/>
        </dgm:presLayoutVars>
      </dgm:prSet>
      <dgm:spPr/>
    </dgm:pt>
    <dgm:pt modelId="{04517DCA-1820-4018-9A0A-9F243CABAAB8}" type="pres">
      <dgm:prSet presAssocID="{AAC5D5D3-CC16-4488-A205-4AA92998EC44}" presName="compNode" presStyleCnt="0"/>
      <dgm:spPr/>
    </dgm:pt>
    <dgm:pt modelId="{06D9CF3C-A353-4211-A6DA-7591477481AF}" type="pres">
      <dgm:prSet presAssocID="{AAC5D5D3-CC16-4488-A205-4AA92998EC44}" presName="bgRect" presStyleLbl="bgShp" presStyleIdx="0" presStyleCnt="3"/>
      <dgm:spPr/>
    </dgm:pt>
    <dgm:pt modelId="{97315B84-31B0-45B5-A768-7830338BA0E8}" type="pres">
      <dgm:prSet presAssocID="{AAC5D5D3-CC16-4488-A205-4AA92998EC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A451AE4-EAB5-4AD1-BC58-1F7C39A1B703}" type="pres">
      <dgm:prSet presAssocID="{AAC5D5D3-CC16-4488-A205-4AA92998EC44}" presName="spaceRect" presStyleCnt="0"/>
      <dgm:spPr/>
    </dgm:pt>
    <dgm:pt modelId="{28B6CDB7-BC2C-41F3-AA02-801A8CBA7AE6}" type="pres">
      <dgm:prSet presAssocID="{AAC5D5D3-CC16-4488-A205-4AA92998EC44}" presName="parTx" presStyleLbl="revTx" presStyleIdx="0" presStyleCnt="3">
        <dgm:presLayoutVars>
          <dgm:chMax val="0"/>
          <dgm:chPref val="0"/>
        </dgm:presLayoutVars>
      </dgm:prSet>
      <dgm:spPr/>
    </dgm:pt>
    <dgm:pt modelId="{F210D008-83A0-4CAA-B509-53104F75D594}" type="pres">
      <dgm:prSet presAssocID="{B250FFFD-DA3F-4B57-A8C8-45327F9EC204}" presName="sibTrans" presStyleCnt="0"/>
      <dgm:spPr/>
    </dgm:pt>
    <dgm:pt modelId="{18387D7A-9A36-4797-A02B-6F1CE4D65029}" type="pres">
      <dgm:prSet presAssocID="{73957A0B-1D82-413A-BCE6-E0F1D1E6E747}" presName="compNode" presStyleCnt="0"/>
      <dgm:spPr/>
    </dgm:pt>
    <dgm:pt modelId="{FF970CC6-351F-493C-BC30-81A6CBF0A888}" type="pres">
      <dgm:prSet presAssocID="{73957A0B-1D82-413A-BCE6-E0F1D1E6E747}" presName="bgRect" presStyleLbl="bgShp" presStyleIdx="1" presStyleCnt="3"/>
      <dgm:spPr/>
    </dgm:pt>
    <dgm:pt modelId="{1B8943AD-34B5-466B-8867-1818A0F70EB3}" type="pres">
      <dgm:prSet presAssocID="{73957A0B-1D82-413A-BCE6-E0F1D1E6E7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98F7FBF-530E-41D4-A858-77888312C240}" type="pres">
      <dgm:prSet presAssocID="{73957A0B-1D82-413A-BCE6-E0F1D1E6E747}" presName="spaceRect" presStyleCnt="0"/>
      <dgm:spPr/>
    </dgm:pt>
    <dgm:pt modelId="{2628B6CD-305C-4866-9F77-F5D2FFF851E0}" type="pres">
      <dgm:prSet presAssocID="{73957A0B-1D82-413A-BCE6-E0F1D1E6E747}" presName="parTx" presStyleLbl="revTx" presStyleIdx="1" presStyleCnt="3">
        <dgm:presLayoutVars>
          <dgm:chMax val="0"/>
          <dgm:chPref val="0"/>
        </dgm:presLayoutVars>
      </dgm:prSet>
      <dgm:spPr/>
    </dgm:pt>
    <dgm:pt modelId="{7B299CFF-C23A-4664-9CAC-1B1CEC1B693F}" type="pres">
      <dgm:prSet presAssocID="{1E21E9D6-C4EC-4C8D-9936-0B2B57D2313C}" presName="sibTrans" presStyleCnt="0"/>
      <dgm:spPr/>
    </dgm:pt>
    <dgm:pt modelId="{3833C830-0303-4851-B724-5F97C40215E4}" type="pres">
      <dgm:prSet presAssocID="{0A719FB0-B3EC-47E7-AF46-4338B79AC1E5}" presName="compNode" presStyleCnt="0"/>
      <dgm:spPr/>
    </dgm:pt>
    <dgm:pt modelId="{5D5922FF-CBBB-4FB2-8832-13174196483E}" type="pres">
      <dgm:prSet presAssocID="{0A719FB0-B3EC-47E7-AF46-4338B79AC1E5}" presName="bgRect" presStyleLbl="bgShp" presStyleIdx="2" presStyleCnt="3"/>
      <dgm:spPr/>
    </dgm:pt>
    <dgm:pt modelId="{813A83B4-5179-40F1-8B3E-BDB739F10D7A}" type="pres">
      <dgm:prSet presAssocID="{0A719FB0-B3EC-47E7-AF46-4338B79AC1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8FC194B-DC2F-4C75-AB23-E4C1729DB173}" type="pres">
      <dgm:prSet presAssocID="{0A719FB0-B3EC-47E7-AF46-4338B79AC1E5}" presName="spaceRect" presStyleCnt="0"/>
      <dgm:spPr/>
    </dgm:pt>
    <dgm:pt modelId="{57750CEE-5E17-41C7-A931-41F4F4FD6974}" type="pres">
      <dgm:prSet presAssocID="{0A719FB0-B3EC-47E7-AF46-4338B79AC1E5}" presName="parTx" presStyleLbl="revTx" presStyleIdx="2" presStyleCnt="3">
        <dgm:presLayoutVars>
          <dgm:chMax val="0"/>
          <dgm:chPref val="0"/>
        </dgm:presLayoutVars>
      </dgm:prSet>
      <dgm:spPr/>
    </dgm:pt>
  </dgm:ptLst>
  <dgm:cxnLst>
    <dgm:cxn modelId="{9C424643-73F0-4018-9AEF-3F7AB79694C0}" type="presOf" srcId="{AAC5D5D3-CC16-4488-A205-4AA92998EC44}" destId="{28B6CDB7-BC2C-41F3-AA02-801A8CBA7AE6}" srcOrd="0" destOrd="0" presId="urn:microsoft.com/office/officeart/2018/2/layout/IconVerticalSolidList"/>
    <dgm:cxn modelId="{569D6A47-4D81-482C-8632-18A24DC18D04}" srcId="{1E2E6253-602D-4882-87D7-56E9B9246F2D}" destId="{AAC5D5D3-CC16-4488-A205-4AA92998EC44}" srcOrd="0" destOrd="0" parTransId="{CBBF37A8-8E40-4E30-882F-7C2083012040}" sibTransId="{B250FFFD-DA3F-4B57-A8C8-45327F9EC204}"/>
    <dgm:cxn modelId="{5B820E4F-02C2-4F0E-9641-F8075CA99CBD}" type="presOf" srcId="{1E2E6253-602D-4882-87D7-56E9B9246F2D}" destId="{6A6EC435-32C8-43DD-A432-5E9C2C07EDA3}" srcOrd="0" destOrd="0" presId="urn:microsoft.com/office/officeart/2018/2/layout/IconVerticalSolidList"/>
    <dgm:cxn modelId="{D6E11195-7F83-4FC6-8791-20F8C8E9682A}" type="presOf" srcId="{73957A0B-1D82-413A-BCE6-E0F1D1E6E747}" destId="{2628B6CD-305C-4866-9F77-F5D2FFF851E0}" srcOrd="0" destOrd="0" presId="urn:microsoft.com/office/officeart/2018/2/layout/IconVerticalSolidList"/>
    <dgm:cxn modelId="{D4CB839D-C7BA-49A4-BCBB-7536EBEEFA80}" srcId="{1E2E6253-602D-4882-87D7-56E9B9246F2D}" destId="{0A719FB0-B3EC-47E7-AF46-4338B79AC1E5}" srcOrd="2" destOrd="0" parTransId="{ADBCEE97-9437-41E8-9221-20C709896C3A}" sibTransId="{14E66981-3054-4EB0-93D1-00603B2CD3C5}"/>
    <dgm:cxn modelId="{DBDC39E8-B65F-432F-8C38-3120405AF55F}" srcId="{1E2E6253-602D-4882-87D7-56E9B9246F2D}" destId="{73957A0B-1D82-413A-BCE6-E0F1D1E6E747}" srcOrd="1" destOrd="0" parTransId="{ABA4E19B-11A9-4654-A9D3-C901D55D8018}" sibTransId="{1E21E9D6-C4EC-4C8D-9936-0B2B57D2313C}"/>
    <dgm:cxn modelId="{14E226FE-CB36-4FA6-BF1F-DE8345B7893A}" type="presOf" srcId="{0A719FB0-B3EC-47E7-AF46-4338B79AC1E5}" destId="{57750CEE-5E17-41C7-A931-41F4F4FD6974}" srcOrd="0" destOrd="0" presId="urn:microsoft.com/office/officeart/2018/2/layout/IconVerticalSolidList"/>
    <dgm:cxn modelId="{F3932AD4-AFD1-4FDF-B9CF-DC8A8043EEDC}" type="presParOf" srcId="{6A6EC435-32C8-43DD-A432-5E9C2C07EDA3}" destId="{04517DCA-1820-4018-9A0A-9F243CABAAB8}" srcOrd="0" destOrd="0" presId="urn:microsoft.com/office/officeart/2018/2/layout/IconVerticalSolidList"/>
    <dgm:cxn modelId="{7F74BA2B-3EB2-4B2F-BE89-DDAC75FB095C}" type="presParOf" srcId="{04517DCA-1820-4018-9A0A-9F243CABAAB8}" destId="{06D9CF3C-A353-4211-A6DA-7591477481AF}" srcOrd="0" destOrd="0" presId="urn:microsoft.com/office/officeart/2018/2/layout/IconVerticalSolidList"/>
    <dgm:cxn modelId="{445E8B70-CCA0-4E1A-A95C-334676E382C2}" type="presParOf" srcId="{04517DCA-1820-4018-9A0A-9F243CABAAB8}" destId="{97315B84-31B0-45B5-A768-7830338BA0E8}" srcOrd="1" destOrd="0" presId="urn:microsoft.com/office/officeart/2018/2/layout/IconVerticalSolidList"/>
    <dgm:cxn modelId="{7751D00C-3409-4346-B928-63BA26D684F9}" type="presParOf" srcId="{04517DCA-1820-4018-9A0A-9F243CABAAB8}" destId="{3A451AE4-EAB5-4AD1-BC58-1F7C39A1B703}" srcOrd="2" destOrd="0" presId="urn:microsoft.com/office/officeart/2018/2/layout/IconVerticalSolidList"/>
    <dgm:cxn modelId="{C81EED5B-40A3-4F8B-8D43-8D98E4622F08}" type="presParOf" srcId="{04517DCA-1820-4018-9A0A-9F243CABAAB8}" destId="{28B6CDB7-BC2C-41F3-AA02-801A8CBA7AE6}" srcOrd="3" destOrd="0" presId="urn:microsoft.com/office/officeart/2018/2/layout/IconVerticalSolidList"/>
    <dgm:cxn modelId="{D089A1F7-356F-49F4-BD76-05313C3B595D}" type="presParOf" srcId="{6A6EC435-32C8-43DD-A432-5E9C2C07EDA3}" destId="{F210D008-83A0-4CAA-B509-53104F75D594}" srcOrd="1" destOrd="0" presId="urn:microsoft.com/office/officeart/2018/2/layout/IconVerticalSolidList"/>
    <dgm:cxn modelId="{B8B7C552-7D17-45B9-949A-906CB453CF4D}" type="presParOf" srcId="{6A6EC435-32C8-43DD-A432-5E9C2C07EDA3}" destId="{18387D7A-9A36-4797-A02B-6F1CE4D65029}" srcOrd="2" destOrd="0" presId="urn:microsoft.com/office/officeart/2018/2/layout/IconVerticalSolidList"/>
    <dgm:cxn modelId="{4BA15055-5930-4FC8-8A09-1F1C5B6125A8}" type="presParOf" srcId="{18387D7A-9A36-4797-A02B-6F1CE4D65029}" destId="{FF970CC6-351F-493C-BC30-81A6CBF0A888}" srcOrd="0" destOrd="0" presId="urn:microsoft.com/office/officeart/2018/2/layout/IconVerticalSolidList"/>
    <dgm:cxn modelId="{26F17A6A-DFD8-4D76-B91A-BD5946643CAE}" type="presParOf" srcId="{18387D7A-9A36-4797-A02B-6F1CE4D65029}" destId="{1B8943AD-34B5-466B-8867-1818A0F70EB3}" srcOrd="1" destOrd="0" presId="urn:microsoft.com/office/officeart/2018/2/layout/IconVerticalSolidList"/>
    <dgm:cxn modelId="{D6242015-2F04-4330-84D7-5C595B31DECC}" type="presParOf" srcId="{18387D7A-9A36-4797-A02B-6F1CE4D65029}" destId="{098F7FBF-530E-41D4-A858-77888312C240}" srcOrd="2" destOrd="0" presId="urn:microsoft.com/office/officeart/2018/2/layout/IconVerticalSolidList"/>
    <dgm:cxn modelId="{91DCEF50-F73C-4389-9FA1-5E2BF0CA3D29}" type="presParOf" srcId="{18387D7A-9A36-4797-A02B-6F1CE4D65029}" destId="{2628B6CD-305C-4866-9F77-F5D2FFF851E0}" srcOrd="3" destOrd="0" presId="urn:microsoft.com/office/officeart/2018/2/layout/IconVerticalSolidList"/>
    <dgm:cxn modelId="{1D715287-D729-453A-BFAE-BDEB94F47030}" type="presParOf" srcId="{6A6EC435-32C8-43DD-A432-5E9C2C07EDA3}" destId="{7B299CFF-C23A-4664-9CAC-1B1CEC1B693F}" srcOrd="3" destOrd="0" presId="urn:microsoft.com/office/officeart/2018/2/layout/IconVerticalSolidList"/>
    <dgm:cxn modelId="{4FD084E3-B1AE-48C9-A926-36D36411BC74}" type="presParOf" srcId="{6A6EC435-32C8-43DD-A432-5E9C2C07EDA3}" destId="{3833C830-0303-4851-B724-5F97C40215E4}" srcOrd="4" destOrd="0" presId="urn:microsoft.com/office/officeart/2018/2/layout/IconVerticalSolidList"/>
    <dgm:cxn modelId="{953FD796-CBBF-4523-A9A1-B769D43EEC2C}" type="presParOf" srcId="{3833C830-0303-4851-B724-5F97C40215E4}" destId="{5D5922FF-CBBB-4FB2-8832-13174196483E}" srcOrd="0" destOrd="0" presId="urn:microsoft.com/office/officeart/2018/2/layout/IconVerticalSolidList"/>
    <dgm:cxn modelId="{5A56E64E-BDA2-461C-B532-165C8865A7F3}" type="presParOf" srcId="{3833C830-0303-4851-B724-5F97C40215E4}" destId="{813A83B4-5179-40F1-8B3E-BDB739F10D7A}" srcOrd="1" destOrd="0" presId="urn:microsoft.com/office/officeart/2018/2/layout/IconVerticalSolidList"/>
    <dgm:cxn modelId="{2E779F14-6F5E-4BAF-96AB-BBFE97F7A0B5}" type="presParOf" srcId="{3833C830-0303-4851-B724-5F97C40215E4}" destId="{A8FC194B-DC2F-4C75-AB23-E4C1729DB173}" srcOrd="2" destOrd="0" presId="urn:microsoft.com/office/officeart/2018/2/layout/IconVerticalSolidList"/>
    <dgm:cxn modelId="{C6933D36-115E-48D2-AFAC-FFAB38394A85}" type="presParOf" srcId="{3833C830-0303-4851-B724-5F97C40215E4}" destId="{57750CEE-5E17-41C7-A931-41F4F4FD69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10411-9B13-44F6-BB14-DA0F4DC1AF4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B2C65FE-4C03-4514-A810-A7D3E2480E4C}">
      <dgm:prSet/>
      <dgm:spPr/>
      <dgm:t>
        <a:bodyPr/>
        <a:lstStyle/>
        <a:p>
          <a:r>
            <a:rPr lang="en-US"/>
            <a:t>Presented with missing values in the dataset</a:t>
          </a:r>
        </a:p>
      </dgm:t>
    </dgm:pt>
    <dgm:pt modelId="{82305437-1F27-4DA6-BEDD-55E1E33FB63D}" type="parTrans" cxnId="{0C97814C-4B9B-42F5-9E83-5F2588C71931}">
      <dgm:prSet/>
      <dgm:spPr/>
      <dgm:t>
        <a:bodyPr/>
        <a:lstStyle/>
        <a:p>
          <a:endParaRPr lang="en-US"/>
        </a:p>
      </dgm:t>
    </dgm:pt>
    <dgm:pt modelId="{B8A6D6E6-0390-44DC-B832-0C9597F36332}" type="sibTrans" cxnId="{0C97814C-4B9B-42F5-9E83-5F2588C71931}">
      <dgm:prSet/>
      <dgm:spPr/>
      <dgm:t>
        <a:bodyPr/>
        <a:lstStyle/>
        <a:p>
          <a:endParaRPr lang="en-US"/>
        </a:p>
      </dgm:t>
    </dgm:pt>
    <dgm:pt modelId="{FE656B0C-67AE-4DC9-BB14-C20852D60D89}">
      <dgm:prSet/>
      <dgm:spPr/>
      <dgm:t>
        <a:bodyPr/>
        <a:lstStyle/>
        <a:p>
          <a:r>
            <a:rPr lang="en-US"/>
            <a:t>No additional data is available for greater accuracy in predictions</a:t>
          </a:r>
        </a:p>
      </dgm:t>
    </dgm:pt>
    <dgm:pt modelId="{459D90E9-E0AA-46B0-91B4-DA9040C7737F}" type="parTrans" cxnId="{3C1776B2-C403-41E8-8687-F28BCF3625A6}">
      <dgm:prSet/>
      <dgm:spPr/>
      <dgm:t>
        <a:bodyPr/>
        <a:lstStyle/>
        <a:p>
          <a:endParaRPr lang="en-US"/>
        </a:p>
      </dgm:t>
    </dgm:pt>
    <dgm:pt modelId="{3A3B0397-4F0C-4A54-BA57-998558ED90AD}" type="sibTrans" cxnId="{3C1776B2-C403-41E8-8687-F28BCF3625A6}">
      <dgm:prSet/>
      <dgm:spPr/>
      <dgm:t>
        <a:bodyPr/>
        <a:lstStyle/>
        <a:p>
          <a:endParaRPr lang="en-US"/>
        </a:p>
      </dgm:t>
    </dgm:pt>
    <dgm:pt modelId="{8A9E1A81-6828-45FF-986A-71A3CBBA3D16}">
      <dgm:prSet/>
      <dgm:spPr/>
      <dgm:t>
        <a:bodyPr/>
        <a:lstStyle/>
        <a:p>
          <a:r>
            <a:rPr lang="en-US"/>
            <a:t>Classification Models</a:t>
          </a:r>
        </a:p>
      </dgm:t>
    </dgm:pt>
    <dgm:pt modelId="{7ED05297-B6CC-46CF-99CC-83BDD75FB2F9}" type="parTrans" cxnId="{61AD2FEC-A1F6-498B-9EC3-CEE1E4DE2DF7}">
      <dgm:prSet/>
      <dgm:spPr/>
      <dgm:t>
        <a:bodyPr/>
        <a:lstStyle/>
        <a:p>
          <a:endParaRPr lang="en-US"/>
        </a:p>
      </dgm:t>
    </dgm:pt>
    <dgm:pt modelId="{B37E5E61-0D90-45D1-8763-5D6F2169A9C1}" type="sibTrans" cxnId="{61AD2FEC-A1F6-498B-9EC3-CEE1E4DE2DF7}">
      <dgm:prSet/>
      <dgm:spPr/>
      <dgm:t>
        <a:bodyPr/>
        <a:lstStyle/>
        <a:p>
          <a:endParaRPr lang="en-US"/>
        </a:p>
      </dgm:t>
    </dgm:pt>
    <dgm:pt modelId="{1246EA61-AC9A-49BB-8B6E-1BC070F3D2EC}" type="pres">
      <dgm:prSet presAssocID="{D2B10411-9B13-44F6-BB14-DA0F4DC1AF4B}" presName="hierChild1" presStyleCnt="0">
        <dgm:presLayoutVars>
          <dgm:chPref val="1"/>
          <dgm:dir/>
          <dgm:animOne val="branch"/>
          <dgm:animLvl val="lvl"/>
          <dgm:resizeHandles/>
        </dgm:presLayoutVars>
      </dgm:prSet>
      <dgm:spPr/>
    </dgm:pt>
    <dgm:pt modelId="{6084057A-A85E-47C2-89DC-57DE2E58B86C}" type="pres">
      <dgm:prSet presAssocID="{8B2C65FE-4C03-4514-A810-A7D3E2480E4C}" presName="hierRoot1" presStyleCnt="0"/>
      <dgm:spPr/>
    </dgm:pt>
    <dgm:pt modelId="{A2B0D046-7BF3-4818-85BC-3A141B680D92}" type="pres">
      <dgm:prSet presAssocID="{8B2C65FE-4C03-4514-A810-A7D3E2480E4C}" presName="composite" presStyleCnt="0"/>
      <dgm:spPr/>
    </dgm:pt>
    <dgm:pt modelId="{71DEC8C8-095A-4577-80EE-62570C469CC1}" type="pres">
      <dgm:prSet presAssocID="{8B2C65FE-4C03-4514-A810-A7D3E2480E4C}" presName="background" presStyleLbl="node0" presStyleIdx="0" presStyleCnt="3"/>
      <dgm:spPr/>
    </dgm:pt>
    <dgm:pt modelId="{82C2F649-3A66-4CFE-9E75-1E3AFC6EF76D}" type="pres">
      <dgm:prSet presAssocID="{8B2C65FE-4C03-4514-A810-A7D3E2480E4C}" presName="text" presStyleLbl="fgAcc0" presStyleIdx="0" presStyleCnt="3">
        <dgm:presLayoutVars>
          <dgm:chPref val="3"/>
        </dgm:presLayoutVars>
      </dgm:prSet>
      <dgm:spPr/>
    </dgm:pt>
    <dgm:pt modelId="{6BDFD148-A3D4-4583-8ABE-680C57B83880}" type="pres">
      <dgm:prSet presAssocID="{8B2C65FE-4C03-4514-A810-A7D3E2480E4C}" presName="hierChild2" presStyleCnt="0"/>
      <dgm:spPr/>
    </dgm:pt>
    <dgm:pt modelId="{C787D992-16E7-4240-B198-42A391FFAAEC}" type="pres">
      <dgm:prSet presAssocID="{FE656B0C-67AE-4DC9-BB14-C20852D60D89}" presName="hierRoot1" presStyleCnt="0"/>
      <dgm:spPr/>
    </dgm:pt>
    <dgm:pt modelId="{031F7A3E-2D79-4372-992F-63C46E309D00}" type="pres">
      <dgm:prSet presAssocID="{FE656B0C-67AE-4DC9-BB14-C20852D60D89}" presName="composite" presStyleCnt="0"/>
      <dgm:spPr/>
    </dgm:pt>
    <dgm:pt modelId="{46D123A9-9797-409E-A38A-2ACAF368047F}" type="pres">
      <dgm:prSet presAssocID="{FE656B0C-67AE-4DC9-BB14-C20852D60D89}" presName="background" presStyleLbl="node0" presStyleIdx="1" presStyleCnt="3"/>
      <dgm:spPr/>
    </dgm:pt>
    <dgm:pt modelId="{8088F65C-E662-4789-8AAB-C3AC39D93CEC}" type="pres">
      <dgm:prSet presAssocID="{FE656B0C-67AE-4DC9-BB14-C20852D60D89}" presName="text" presStyleLbl="fgAcc0" presStyleIdx="1" presStyleCnt="3">
        <dgm:presLayoutVars>
          <dgm:chPref val="3"/>
        </dgm:presLayoutVars>
      </dgm:prSet>
      <dgm:spPr/>
    </dgm:pt>
    <dgm:pt modelId="{897F0CE3-3FD4-477F-8BF1-710ACA66E2F0}" type="pres">
      <dgm:prSet presAssocID="{FE656B0C-67AE-4DC9-BB14-C20852D60D89}" presName="hierChild2" presStyleCnt="0"/>
      <dgm:spPr/>
    </dgm:pt>
    <dgm:pt modelId="{C777E16B-E4ED-4457-BEB6-7039831A31F5}" type="pres">
      <dgm:prSet presAssocID="{8A9E1A81-6828-45FF-986A-71A3CBBA3D16}" presName="hierRoot1" presStyleCnt="0"/>
      <dgm:spPr/>
    </dgm:pt>
    <dgm:pt modelId="{79A544C6-1513-4555-AA06-3CA91B092E9B}" type="pres">
      <dgm:prSet presAssocID="{8A9E1A81-6828-45FF-986A-71A3CBBA3D16}" presName="composite" presStyleCnt="0"/>
      <dgm:spPr/>
    </dgm:pt>
    <dgm:pt modelId="{020F75EC-E667-43EA-B63D-340048A6758B}" type="pres">
      <dgm:prSet presAssocID="{8A9E1A81-6828-45FF-986A-71A3CBBA3D16}" presName="background" presStyleLbl="node0" presStyleIdx="2" presStyleCnt="3"/>
      <dgm:spPr/>
    </dgm:pt>
    <dgm:pt modelId="{2FFDACE4-E763-4148-8B97-71CBEB2C1FA1}" type="pres">
      <dgm:prSet presAssocID="{8A9E1A81-6828-45FF-986A-71A3CBBA3D16}" presName="text" presStyleLbl="fgAcc0" presStyleIdx="2" presStyleCnt="3">
        <dgm:presLayoutVars>
          <dgm:chPref val="3"/>
        </dgm:presLayoutVars>
      </dgm:prSet>
      <dgm:spPr/>
    </dgm:pt>
    <dgm:pt modelId="{92C78537-A165-4450-8044-CD6D66DE7DEB}" type="pres">
      <dgm:prSet presAssocID="{8A9E1A81-6828-45FF-986A-71A3CBBA3D16}" presName="hierChild2" presStyleCnt="0"/>
      <dgm:spPr/>
    </dgm:pt>
  </dgm:ptLst>
  <dgm:cxnLst>
    <dgm:cxn modelId="{D81F5630-EEA3-41A9-84D4-0D1B9E166DEC}" type="presOf" srcId="{D2B10411-9B13-44F6-BB14-DA0F4DC1AF4B}" destId="{1246EA61-AC9A-49BB-8B6E-1BC070F3D2EC}" srcOrd="0" destOrd="0" presId="urn:microsoft.com/office/officeart/2005/8/layout/hierarchy1"/>
    <dgm:cxn modelId="{1DE44360-2726-4250-9D1F-1A1006890873}" type="presOf" srcId="{8A9E1A81-6828-45FF-986A-71A3CBBA3D16}" destId="{2FFDACE4-E763-4148-8B97-71CBEB2C1FA1}" srcOrd="0" destOrd="0" presId="urn:microsoft.com/office/officeart/2005/8/layout/hierarchy1"/>
    <dgm:cxn modelId="{0C97814C-4B9B-42F5-9E83-5F2588C71931}" srcId="{D2B10411-9B13-44F6-BB14-DA0F4DC1AF4B}" destId="{8B2C65FE-4C03-4514-A810-A7D3E2480E4C}" srcOrd="0" destOrd="0" parTransId="{82305437-1F27-4DA6-BEDD-55E1E33FB63D}" sibTransId="{B8A6D6E6-0390-44DC-B832-0C9597F36332}"/>
    <dgm:cxn modelId="{4DF64F5A-8115-4707-A1DD-FC81C8E0169E}" type="presOf" srcId="{8B2C65FE-4C03-4514-A810-A7D3E2480E4C}" destId="{82C2F649-3A66-4CFE-9E75-1E3AFC6EF76D}" srcOrd="0" destOrd="0" presId="urn:microsoft.com/office/officeart/2005/8/layout/hierarchy1"/>
    <dgm:cxn modelId="{D11E08A5-CCD0-4970-AE4A-39838C58EE21}" type="presOf" srcId="{FE656B0C-67AE-4DC9-BB14-C20852D60D89}" destId="{8088F65C-E662-4789-8AAB-C3AC39D93CEC}" srcOrd="0" destOrd="0" presId="urn:microsoft.com/office/officeart/2005/8/layout/hierarchy1"/>
    <dgm:cxn modelId="{3C1776B2-C403-41E8-8687-F28BCF3625A6}" srcId="{D2B10411-9B13-44F6-BB14-DA0F4DC1AF4B}" destId="{FE656B0C-67AE-4DC9-BB14-C20852D60D89}" srcOrd="1" destOrd="0" parTransId="{459D90E9-E0AA-46B0-91B4-DA9040C7737F}" sibTransId="{3A3B0397-4F0C-4A54-BA57-998558ED90AD}"/>
    <dgm:cxn modelId="{61AD2FEC-A1F6-498B-9EC3-CEE1E4DE2DF7}" srcId="{D2B10411-9B13-44F6-BB14-DA0F4DC1AF4B}" destId="{8A9E1A81-6828-45FF-986A-71A3CBBA3D16}" srcOrd="2" destOrd="0" parTransId="{7ED05297-B6CC-46CF-99CC-83BDD75FB2F9}" sibTransId="{B37E5E61-0D90-45D1-8763-5D6F2169A9C1}"/>
    <dgm:cxn modelId="{D776BE43-8C38-4D6B-9D28-DBECB8CD414B}" type="presParOf" srcId="{1246EA61-AC9A-49BB-8B6E-1BC070F3D2EC}" destId="{6084057A-A85E-47C2-89DC-57DE2E58B86C}" srcOrd="0" destOrd="0" presId="urn:microsoft.com/office/officeart/2005/8/layout/hierarchy1"/>
    <dgm:cxn modelId="{1A2385DD-FC6C-464A-8386-6E35E58C943F}" type="presParOf" srcId="{6084057A-A85E-47C2-89DC-57DE2E58B86C}" destId="{A2B0D046-7BF3-4818-85BC-3A141B680D92}" srcOrd="0" destOrd="0" presId="urn:microsoft.com/office/officeart/2005/8/layout/hierarchy1"/>
    <dgm:cxn modelId="{586C2F50-91E2-4A81-959D-302FEED52172}" type="presParOf" srcId="{A2B0D046-7BF3-4818-85BC-3A141B680D92}" destId="{71DEC8C8-095A-4577-80EE-62570C469CC1}" srcOrd="0" destOrd="0" presId="urn:microsoft.com/office/officeart/2005/8/layout/hierarchy1"/>
    <dgm:cxn modelId="{EBB1C363-4786-4ADD-BFCD-106F9DF0102F}" type="presParOf" srcId="{A2B0D046-7BF3-4818-85BC-3A141B680D92}" destId="{82C2F649-3A66-4CFE-9E75-1E3AFC6EF76D}" srcOrd="1" destOrd="0" presId="urn:microsoft.com/office/officeart/2005/8/layout/hierarchy1"/>
    <dgm:cxn modelId="{966D91BC-B9D9-4EA3-9703-689F0C70491A}" type="presParOf" srcId="{6084057A-A85E-47C2-89DC-57DE2E58B86C}" destId="{6BDFD148-A3D4-4583-8ABE-680C57B83880}" srcOrd="1" destOrd="0" presId="urn:microsoft.com/office/officeart/2005/8/layout/hierarchy1"/>
    <dgm:cxn modelId="{B5D417BE-D641-46A2-BFDC-07A4B81634FD}" type="presParOf" srcId="{1246EA61-AC9A-49BB-8B6E-1BC070F3D2EC}" destId="{C787D992-16E7-4240-B198-42A391FFAAEC}" srcOrd="1" destOrd="0" presId="urn:microsoft.com/office/officeart/2005/8/layout/hierarchy1"/>
    <dgm:cxn modelId="{53EAA2C4-7669-466A-AA33-2F2C2EF8163A}" type="presParOf" srcId="{C787D992-16E7-4240-B198-42A391FFAAEC}" destId="{031F7A3E-2D79-4372-992F-63C46E309D00}" srcOrd="0" destOrd="0" presId="urn:microsoft.com/office/officeart/2005/8/layout/hierarchy1"/>
    <dgm:cxn modelId="{1E0EFF3D-0501-4705-BA61-40DB3255A218}" type="presParOf" srcId="{031F7A3E-2D79-4372-992F-63C46E309D00}" destId="{46D123A9-9797-409E-A38A-2ACAF368047F}" srcOrd="0" destOrd="0" presId="urn:microsoft.com/office/officeart/2005/8/layout/hierarchy1"/>
    <dgm:cxn modelId="{EFEEC1BD-6998-4307-8FF7-8652F6CEB4E3}" type="presParOf" srcId="{031F7A3E-2D79-4372-992F-63C46E309D00}" destId="{8088F65C-E662-4789-8AAB-C3AC39D93CEC}" srcOrd="1" destOrd="0" presId="urn:microsoft.com/office/officeart/2005/8/layout/hierarchy1"/>
    <dgm:cxn modelId="{29A60772-71C6-4BFF-8823-9B2F414D91A7}" type="presParOf" srcId="{C787D992-16E7-4240-B198-42A391FFAAEC}" destId="{897F0CE3-3FD4-477F-8BF1-710ACA66E2F0}" srcOrd="1" destOrd="0" presId="urn:microsoft.com/office/officeart/2005/8/layout/hierarchy1"/>
    <dgm:cxn modelId="{674A8085-8740-4751-96E3-3F33F170E2E6}" type="presParOf" srcId="{1246EA61-AC9A-49BB-8B6E-1BC070F3D2EC}" destId="{C777E16B-E4ED-4457-BEB6-7039831A31F5}" srcOrd="2" destOrd="0" presId="urn:microsoft.com/office/officeart/2005/8/layout/hierarchy1"/>
    <dgm:cxn modelId="{C81A0F5E-B2C4-49CC-962F-64EA55D8B28E}" type="presParOf" srcId="{C777E16B-E4ED-4457-BEB6-7039831A31F5}" destId="{79A544C6-1513-4555-AA06-3CA91B092E9B}" srcOrd="0" destOrd="0" presId="urn:microsoft.com/office/officeart/2005/8/layout/hierarchy1"/>
    <dgm:cxn modelId="{02EB9847-FACA-429E-984B-9BB5F5E4E722}" type="presParOf" srcId="{79A544C6-1513-4555-AA06-3CA91B092E9B}" destId="{020F75EC-E667-43EA-B63D-340048A6758B}" srcOrd="0" destOrd="0" presId="urn:microsoft.com/office/officeart/2005/8/layout/hierarchy1"/>
    <dgm:cxn modelId="{1620E82A-A102-40D3-B5D7-4D9339072B0D}" type="presParOf" srcId="{79A544C6-1513-4555-AA06-3CA91B092E9B}" destId="{2FFDACE4-E763-4148-8B97-71CBEB2C1FA1}" srcOrd="1" destOrd="0" presId="urn:microsoft.com/office/officeart/2005/8/layout/hierarchy1"/>
    <dgm:cxn modelId="{2F3BFB93-E026-4952-A842-C640BFDE7DAB}" type="presParOf" srcId="{C777E16B-E4ED-4457-BEB6-7039831A31F5}" destId="{92C78537-A165-4450-8044-CD6D66DE7DE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9CF3C-A353-4211-A6DA-7591477481AF}">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5B84-31B0-45B5-A768-7830338BA0E8}">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6CDB7-BC2C-41F3-AA02-801A8CBA7AE6}">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Data that supports prediction</a:t>
          </a:r>
        </a:p>
      </dsp:txBody>
      <dsp:txXfrm>
        <a:off x="1900154" y="703"/>
        <a:ext cx="4473659" cy="1645155"/>
      </dsp:txXfrm>
    </dsp:sp>
    <dsp:sp modelId="{FF970CC6-351F-493C-BC30-81A6CBF0A888}">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943AD-34B5-466B-8867-1818A0F70EB3}">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28B6CD-305C-4866-9F77-F5D2FFF851E0}">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Most data used in model</a:t>
          </a:r>
        </a:p>
      </dsp:txBody>
      <dsp:txXfrm>
        <a:off x="1900154" y="2057147"/>
        <a:ext cx="4473659" cy="1645155"/>
      </dsp:txXfrm>
    </dsp:sp>
    <dsp:sp modelId="{5D5922FF-CBBB-4FB2-8832-13174196483E}">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A83B4-5179-40F1-8B3E-BDB739F10D7A}">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50CEE-5E17-41C7-A931-41F4F4FD6974}">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Useful forecasting utilization</a:t>
          </a:r>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EC8C8-095A-4577-80EE-62570C469CC1}">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C2F649-3A66-4CFE-9E75-1E3AFC6EF76D}">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Presented with missing values in the dataset</a:t>
          </a:r>
        </a:p>
      </dsp:txBody>
      <dsp:txXfrm>
        <a:off x="404582" y="966650"/>
        <a:ext cx="3003118" cy="1864631"/>
      </dsp:txXfrm>
    </dsp:sp>
    <dsp:sp modelId="{46D123A9-9797-409E-A38A-2ACAF368047F}">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8F65C-E662-4789-8AAB-C3AC39D93CEC}">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No additional data is available for greater accuracy in predictions</a:t>
          </a:r>
        </a:p>
      </dsp:txBody>
      <dsp:txXfrm>
        <a:off x="4216864" y="966650"/>
        <a:ext cx="3003118" cy="1864631"/>
      </dsp:txXfrm>
    </dsp:sp>
    <dsp:sp modelId="{020F75EC-E667-43EA-B63D-340048A6758B}">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DACE4-E763-4148-8B97-71CBEB2C1FA1}">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Classification Models</a:t>
          </a:r>
        </a:p>
      </dsp:txBody>
      <dsp:txXfrm>
        <a:off x="8029146" y="966650"/>
        <a:ext cx="3003118" cy="18646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2E3C8-6763-4DBC-BCF6-ECAE40396C19}"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D58EF-58A6-4122-A5C9-F02E879D3795}" type="slidenum">
              <a:rPr lang="en-US" smtClean="0"/>
              <a:t>‹#›</a:t>
            </a:fld>
            <a:endParaRPr lang="en-US"/>
          </a:p>
        </p:txBody>
      </p:sp>
    </p:spTree>
    <p:extLst>
      <p:ext uri="{BB962C8B-B14F-4D97-AF65-F5344CB8AC3E}">
        <p14:creationId xmlns:p14="http://schemas.microsoft.com/office/powerpoint/2010/main" val="421390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pple-system"/>
              </a:rPr>
              <a:t>Customers who have taken loans from Lending Club have failed to pay their loans on occasion. </a:t>
            </a:r>
            <a:r>
              <a:rPr lang="en-US" sz="1200" dirty="0">
                <a:latin typeface="-apple-system"/>
              </a:rPr>
              <a:t>To reduce the probability of defaulted loans, Lending Club </a:t>
            </a:r>
            <a:r>
              <a:rPr lang="en-US" sz="1200" b="0" i="0" dirty="0">
                <a:effectLst/>
                <a:latin typeface="-apple-system"/>
              </a:rPr>
              <a:t>would like to predict the likelihood of customers defaulting on their loan using only the information provided in the dataset. Lending Club will be able to use the model to determine how accurate the predictions are for future loan defaults and minimize the risk of future loan defaults.</a:t>
            </a:r>
            <a:endParaRPr lang="en-US" sz="1200" dirty="0"/>
          </a:p>
          <a:p>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2</a:t>
            </a:fld>
            <a:endParaRPr lang="en-US"/>
          </a:p>
        </p:txBody>
      </p:sp>
    </p:spTree>
    <p:extLst>
      <p:ext uri="{BB962C8B-B14F-4D97-AF65-F5344CB8AC3E}">
        <p14:creationId xmlns:p14="http://schemas.microsoft.com/office/powerpoint/2010/main" val="199568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File lending_club_loan_dataset.csv within the repository contains data used for determining loan default predictions. To help the Lending Club, my goal is to predict the "</a:t>
            </a:r>
            <a:r>
              <a:rPr lang="en-US" b="0" i="0" dirty="0" err="1">
                <a:solidFill>
                  <a:srgbClr val="C9D1D9"/>
                </a:solidFill>
                <a:effectLst/>
                <a:latin typeface="-apple-system"/>
              </a:rPr>
              <a:t>bad_loan</a:t>
            </a:r>
            <a:r>
              <a:rPr lang="en-US" b="0" i="0" dirty="0">
                <a:solidFill>
                  <a:srgbClr val="C9D1D9"/>
                </a:solidFill>
                <a:effectLst/>
                <a:latin typeface="-apple-system"/>
              </a:rPr>
              <a:t>" column. This column documents whether the loan was paid or not, where “0” means the loan was paid and “1” means the loan was not paid. The remaining columns of data will be used to help predict the likelihood of loan defaults. </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3</a:t>
            </a:fld>
            <a:endParaRPr lang="en-US"/>
          </a:p>
        </p:txBody>
      </p:sp>
    </p:spTree>
    <p:extLst>
      <p:ext uri="{BB962C8B-B14F-4D97-AF65-F5344CB8AC3E}">
        <p14:creationId xmlns:p14="http://schemas.microsoft.com/office/powerpoint/2010/main" val="139113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The boxplot shows the correlation between the grade provided by Lending Club and annual income features with each being marked based on a 36-month and 60-month term. From the data, we can determine many low-income customers were categorized into all grades according to Lending Club. Majority of customers have grades of A, B, and C with what seems to be the highest number of outliers. However, as the annual income increases, we can notice the few individuals that fall into a certain grade are considered outliers. Stakeholders should be aware many of those with a higher income will usually fall into a higher grade, which causes an impact in loan defaults.</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4</a:t>
            </a:fld>
            <a:endParaRPr lang="en-US"/>
          </a:p>
        </p:txBody>
      </p:sp>
    </p:spTree>
    <p:extLst>
      <p:ext uri="{BB962C8B-B14F-4D97-AF65-F5344CB8AC3E}">
        <p14:creationId xmlns:p14="http://schemas.microsoft.com/office/powerpoint/2010/main" val="354322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This pie chart shows the percentage of defaulted loans based on the dataset. As we can see, 80% of customers paid their loan off, while 20% of customers did not pay their loan off. This data can be used to identify a ratio of customers who pay their loan off or not. We can see for every customer who defaults their loan, 4 customers paid their loans. The objective is to attempt to reduce this failure to pay through a predictive algorithm. </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5</a:t>
            </a:fld>
            <a:endParaRPr lang="en-US"/>
          </a:p>
        </p:txBody>
      </p:sp>
    </p:spTree>
    <p:extLst>
      <p:ext uri="{BB962C8B-B14F-4D97-AF65-F5344CB8AC3E}">
        <p14:creationId xmlns:p14="http://schemas.microsoft.com/office/powerpoint/2010/main" val="368389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strengths when using the dataset. With most columns utilized in predicting the defaulting of loans, we can have a more accurate model to work with. There are a few columns of little use to the model, which have been assessed and adjusted appropriately. Predicting loan defaults can be useful as it eliminates risks from the business loaning to a customer and a customer putting themselves further into unnecessary debt. </a:t>
            </a:r>
          </a:p>
        </p:txBody>
      </p:sp>
      <p:sp>
        <p:nvSpPr>
          <p:cNvPr id="4" name="Slide Number Placeholder 3"/>
          <p:cNvSpPr>
            <a:spLocks noGrp="1"/>
          </p:cNvSpPr>
          <p:nvPr>
            <p:ph type="sldNum" sz="quarter" idx="5"/>
          </p:nvPr>
        </p:nvSpPr>
        <p:spPr/>
        <p:txBody>
          <a:bodyPr/>
          <a:lstStyle/>
          <a:p>
            <a:fld id="{B77D58EF-58A6-4122-A5C9-F02E879D3795}" type="slidenum">
              <a:rPr lang="en-US" smtClean="0"/>
              <a:t>6</a:t>
            </a:fld>
            <a:endParaRPr lang="en-US"/>
          </a:p>
        </p:txBody>
      </p:sp>
    </p:spTree>
    <p:extLst>
      <p:ext uri="{BB962C8B-B14F-4D97-AF65-F5344CB8AC3E}">
        <p14:creationId xmlns:p14="http://schemas.microsoft.com/office/powerpoint/2010/main" val="5050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course of modeling the data, there were a few limitations as well. There is missing data provided by Lending Club, which will cause slight inconsistencies in making predictions. Additionally, we are limited to a few supporting columns to meet our target. With our target being a ‘yes’ or ‘no’ question, we can only use classification models to make this prediction.</a:t>
            </a:r>
          </a:p>
        </p:txBody>
      </p:sp>
      <p:sp>
        <p:nvSpPr>
          <p:cNvPr id="4" name="Slide Number Placeholder 3"/>
          <p:cNvSpPr>
            <a:spLocks noGrp="1"/>
          </p:cNvSpPr>
          <p:nvPr>
            <p:ph type="sldNum" sz="quarter" idx="5"/>
          </p:nvPr>
        </p:nvSpPr>
        <p:spPr/>
        <p:txBody>
          <a:bodyPr/>
          <a:lstStyle/>
          <a:p>
            <a:fld id="{B77D58EF-58A6-4122-A5C9-F02E879D3795}" type="slidenum">
              <a:rPr lang="en-US" smtClean="0"/>
              <a:t>7</a:t>
            </a:fld>
            <a:endParaRPr lang="en-US"/>
          </a:p>
        </p:txBody>
      </p:sp>
    </p:spTree>
    <p:extLst>
      <p:ext uri="{BB962C8B-B14F-4D97-AF65-F5344CB8AC3E}">
        <p14:creationId xmlns:p14="http://schemas.microsoft.com/office/powerpoint/2010/main" val="427934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models we have unusual results. One model provided a 99% prediction that correlated with the actual values from the ‘</a:t>
            </a:r>
            <a:r>
              <a:rPr lang="en-US" dirty="0" err="1"/>
              <a:t>bad_loan</a:t>
            </a:r>
            <a:r>
              <a:rPr lang="en-US" dirty="0"/>
              <a:t>’ column in the data. These are great results because it tells the stakeholders this model will accurately predict when a loan has been paid. However, the model predicted 6.9% of those that have not paid the loan accurately. This means 93% of those who have not paid their loan were provided the wrong prediction stating they did pay their loan. This can be problematic because the model will usually determine customers have paid their loan whether they have or not. When using another model to compare the results, I have found similar results where 98% of predictions paid their loan accurately but 91% of those who have not paid their loan were predicted to have paid it. The final model conducted showed slightly better results at a cost, where 97% of predictions paid their loan accurately but 88% of those who have not paid their loan were predicted to have paid it.</a:t>
            </a:r>
          </a:p>
        </p:txBody>
      </p:sp>
      <p:sp>
        <p:nvSpPr>
          <p:cNvPr id="4" name="Slide Number Placeholder 3"/>
          <p:cNvSpPr>
            <a:spLocks noGrp="1"/>
          </p:cNvSpPr>
          <p:nvPr>
            <p:ph type="sldNum" sz="quarter" idx="5"/>
          </p:nvPr>
        </p:nvSpPr>
        <p:spPr/>
        <p:txBody>
          <a:bodyPr/>
          <a:lstStyle/>
          <a:p>
            <a:fld id="{B77D58EF-58A6-4122-A5C9-F02E879D3795}" type="slidenum">
              <a:rPr lang="en-US" smtClean="0"/>
              <a:t>8</a:t>
            </a:fld>
            <a:endParaRPr lang="en-US"/>
          </a:p>
        </p:txBody>
      </p:sp>
    </p:spTree>
    <p:extLst>
      <p:ext uri="{BB962C8B-B14F-4D97-AF65-F5344CB8AC3E}">
        <p14:creationId xmlns:p14="http://schemas.microsoft.com/office/powerpoint/2010/main" val="31711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From the Logistic Regression, KNN, and Random Forest models, the best machine learning model would be the Random Forest model with PCA because it maximized the predictive capability of the risk of future loan defaults. Though the false positives were high, the Random Forest model provided the highest number of true negatives, which minimizes false reports for Lending Tree. This way, Lending Tree can have a better probability to predict if borrowers will not pay and prevent the risk as much as possible.</a:t>
            </a:r>
            <a:endParaRPr lang="en-US" dirty="0"/>
          </a:p>
        </p:txBody>
      </p:sp>
      <p:sp>
        <p:nvSpPr>
          <p:cNvPr id="4" name="Slide Number Placeholder 3"/>
          <p:cNvSpPr>
            <a:spLocks noGrp="1"/>
          </p:cNvSpPr>
          <p:nvPr>
            <p:ph type="sldNum" sz="quarter" idx="5"/>
          </p:nvPr>
        </p:nvSpPr>
        <p:spPr/>
        <p:txBody>
          <a:bodyPr/>
          <a:lstStyle/>
          <a:p>
            <a:fld id="{B77D58EF-58A6-4122-A5C9-F02E879D3795}" type="slidenum">
              <a:rPr lang="en-US" smtClean="0"/>
              <a:t>9</a:t>
            </a:fld>
            <a:endParaRPr lang="en-US"/>
          </a:p>
        </p:txBody>
      </p:sp>
    </p:spTree>
    <p:extLst>
      <p:ext uri="{BB962C8B-B14F-4D97-AF65-F5344CB8AC3E}">
        <p14:creationId xmlns:p14="http://schemas.microsoft.com/office/powerpoint/2010/main" val="290824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any further questions, I can be contacted at alpha.curse@gmail.com.</a:t>
            </a:r>
          </a:p>
        </p:txBody>
      </p:sp>
      <p:sp>
        <p:nvSpPr>
          <p:cNvPr id="4" name="Slide Number Placeholder 3"/>
          <p:cNvSpPr>
            <a:spLocks noGrp="1"/>
          </p:cNvSpPr>
          <p:nvPr>
            <p:ph type="sldNum" sz="quarter" idx="5"/>
          </p:nvPr>
        </p:nvSpPr>
        <p:spPr/>
        <p:txBody>
          <a:bodyPr/>
          <a:lstStyle/>
          <a:p>
            <a:fld id="{B77D58EF-58A6-4122-A5C9-F02E879D3795}" type="slidenum">
              <a:rPr lang="en-US" smtClean="0"/>
              <a:t>10</a:t>
            </a:fld>
            <a:endParaRPr lang="en-US"/>
          </a:p>
        </p:txBody>
      </p:sp>
    </p:spTree>
    <p:extLst>
      <p:ext uri="{BB962C8B-B14F-4D97-AF65-F5344CB8AC3E}">
        <p14:creationId xmlns:p14="http://schemas.microsoft.com/office/powerpoint/2010/main" val="194305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July 11,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4715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July 11,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4555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July 11,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7282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July 11,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7980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July 11,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4013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July 11,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9623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July 11,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4825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July 11,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0124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July 11,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851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July 11,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4761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July 11,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548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Monday, July 11,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4562392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10" r:id="rId4"/>
    <p:sldLayoutId id="2147483711" r:id="rId5"/>
    <p:sldLayoutId id="2147483712" r:id="rId6"/>
    <p:sldLayoutId id="2147483717"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mailto:alpha.curse@gmail.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screenshot of a computer&#10;&#10;Description automatically generated with low confidence">
            <a:extLst>
              <a:ext uri="{FF2B5EF4-FFF2-40B4-BE49-F238E27FC236}">
                <a16:creationId xmlns:a16="http://schemas.microsoft.com/office/drawing/2014/main" id="{A7F7E031-236C-48C2-0171-10171B0BB6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 y="9738"/>
            <a:ext cx="12192000" cy="6838522"/>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6547-FF22-9057-9CB4-43172BD72049}"/>
              </a:ext>
            </a:extLst>
          </p:cNvPr>
          <p:cNvSpPr>
            <a:spLocks noGrp="1"/>
          </p:cNvSpPr>
          <p:nvPr>
            <p:ph type="ctrTitle"/>
          </p:nvPr>
        </p:nvSpPr>
        <p:spPr>
          <a:xfrm>
            <a:off x="2909773" y="892450"/>
            <a:ext cx="6372452" cy="3034657"/>
          </a:xfrm>
        </p:spPr>
        <p:txBody>
          <a:bodyPr anchor="b">
            <a:normAutofit/>
          </a:bodyPr>
          <a:lstStyle/>
          <a:p>
            <a:pPr algn="ctr"/>
            <a:r>
              <a:rPr lang="en-US" sz="4800" b="1" dirty="0"/>
              <a:t>Loan Default Predictions</a:t>
            </a:r>
            <a:br>
              <a:rPr lang="en-US" sz="4800" dirty="0"/>
            </a:br>
            <a:endParaRPr lang="en-US" sz="4800" dirty="0"/>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76C111E-5A67-C54B-084A-F23BAB2D4116}"/>
              </a:ext>
            </a:extLst>
          </p:cNvPr>
          <p:cNvSpPr>
            <a:spLocks noGrp="1"/>
          </p:cNvSpPr>
          <p:nvPr>
            <p:ph type="subTitle" idx="1"/>
          </p:nvPr>
        </p:nvSpPr>
        <p:spPr>
          <a:xfrm>
            <a:off x="4313236" y="3984275"/>
            <a:ext cx="3565525" cy="2289419"/>
          </a:xfrm>
        </p:spPr>
        <p:txBody>
          <a:bodyPr>
            <a:normAutofit/>
          </a:bodyPr>
          <a:lstStyle/>
          <a:p>
            <a:pPr algn="ctr"/>
            <a:r>
              <a:rPr lang="en-US" sz="2000" dirty="0">
                <a:solidFill>
                  <a:schemeClr val="tx1">
                    <a:alpha val="60000"/>
                  </a:schemeClr>
                </a:solidFill>
              </a:rPr>
              <a:t>By: Tyler Brown</a:t>
            </a:r>
          </a:p>
        </p:txBody>
      </p:sp>
    </p:spTree>
    <p:extLst>
      <p:ext uri="{BB962C8B-B14F-4D97-AF65-F5344CB8AC3E}">
        <p14:creationId xmlns:p14="http://schemas.microsoft.com/office/powerpoint/2010/main" val="3939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5272E-8091-EFCA-8B8A-86238B7241B0}"/>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r>
              <a:rPr lang="en-US" sz="7400"/>
              <a:t>For Further Information…</a:t>
            </a:r>
          </a:p>
        </p:txBody>
      </p:sp>
      <p:sp>
        <p:nvSpPr>
          <p:cNvPr id="3" name="Content Placeholder 2">
            <a:extLst>
              <a:ext uri="{FF2B5EF4-FFF2-40B4-BE49-F238E27FC236}">
                <a16:creationId xmlns:a16="http://schemas.microsoft.com/office/drawing/2014/main" id="{DB1CF808-2BBC-55A5-345A-56767505041A}"/>
              </a:ext>
            </a:extLst>
          </p:cNvPr>
          <p:cNvSpPr>
            <a:spLocks noGrp="1"/>
          </p:cNvSpPr>
          <p:nvPr>
            <p:ph idx="1"/>
          </p:nvPr>
        </p:nvSpPr>
        <p:spPr>
          <a:xfrm>
            <a:off x="5267325" y="4542598"/>
            <a:ext cx="6373812" cy="1766128"/>
          </a:xfrm>
        </p:spPr>
        <p:txBody>
          <a:bodyPr vert="horz" wrap="square" lIns="0" tIns="0" rIns="0" bIns="0" rtlCol="0">
            <a:normAutofit/>
          </a:bodyPr>
          <a:lstStyle/>
          <a:p>
            <a:pPr marL="0" indent="0">
              <a:lnSpc>
                <a:spcPct val="100000"/>
              </a:lnSpc>
              <a:buNone/>
            </a:pPr>
            <a:r>
              <a:rPr lang="en-US" b="0" i="0">
                <a:effectLst/>
              </a:rPr>
              <a:t>If there are any additional questions, I can be contacted at </a:t>
            </a:r>
            <a:r>
              <a:rPr lang="en-US" b="0" i="0" u="none" strike="noStrike">
                <a:effectLst/>
                <a:hlinkClick r:id="rId3"/>
              </a:rPr>
              <a:t>alpha.curse@gmail.com</a:t>
            </a:r>
            <a:endParaRPr lang="en-US"/>
          </a:p>
        </p:txBody>
      </p:sp>
      <p:grpSp>
        <p:nvGrpSpPr>
          <p:cNvPr id="22" name="Group 21">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3"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26">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0" name="Freeform: Shape 29">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3771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F44DD-FC1E-D689-8D05-BD499DDE042D}"/>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dirty="0"/>
              <a:t>Lending Club Problem</a:t>
            </a:r>
          </a:p>
        </p:txBody>
      </p:sp>
      <p:sp>
        <p:nvSpPr>
          <p:cNvPr id="3" name="Content Placeholder 2">
            <a:extLst>
              <a:ext uri="{FF2B5EF4-FFF2-40B4-BE49-F238E27FC236}">
                <a16:creationId xmlns:a16="http://schemas.microsoft.com/office/drawing/2014/main" id="{3476CF91-1785-4268-31B4-7875B5296A90}"/>
              </a:ext>
            </a:extLst>
          </p:cNvPr>
          <p:cNvSpPr>
            <a:spLocks noGrp="1"/>
          </p:cNvSpPr>
          <p:nvPr>
            <p:ph idx="1"/>
          </p:nvPr>
        </p:nvSpPr>
        <p:spPr>
          <a:xfrm>
            <a:off x="550863" y="2678400"/>
            <a:ext cx="3565525" cy="3414425"/>
          </a:xfrm>
        </p:spPr>
        <p:txBody>
          <a:bodyPr anchor="t">
            <a:normAutofit/>
          </a:bodyPr>
          <a:lstStyle/>
          <a:p>
            <a:r>
              <a:rPr lang="en-US" sz="2000" dirty="0">
                <a:latin typeface="Times New Roman" panose="02020603050405020304" pitchFamily="18" charset="0"/>
                <a:cs typeface="Times New Roman" panose="02020603050405020304" pitchFamily="18" charset="0"/>
              </a:rPr>
              <a:t>Customers are defaulting on their loans</a:t>
            </a:r>
          </a:p>
          <a:p>
            <a:r>
              <a:rPr lang="en-US" sz="2000" dirty="0">
                <a:latin typeface="Times New Roman" panose="02020603050405020304" pitchFamily="18" charset="0"/>
                <a:cs typeface="Times New Roman" panose="02020603050405020304" pitchFamily="18" charset="0"/>
              </a:rPr>
              <a:t>Easier way to accept or refuse loan applications</a:t>
            </a:r>
          </a:p>
          <a:p>
            <a:r>
              <a:rPr lang="en-US" sz="2000" dirty="0">
                <a:latin typeface="Times New Roman" panose="02020603050405020304" pitchFamily="18" charset="0"/>
                <a:cs typeface="Times New Roman" panose="02020603050405020304" pitchFamily="18" charset="0"/>
              </a:rPr>
              <a:t>Minimize possible future loan defaults</a:t>
            </a:r>
          </a:p>
        </p:txBody>
      </p:sp>
      <p:pic>
        <p:nvPicPr>
          <p:cNvPr id="5" name="Picture 4">
            <a:extLst>
              <a:ext uri="{FF2B5EF4-FFF2-40B4-BE49-F238E27FC236}">
                <a16:creationId xmlns:a16="http://schemas.microsoft.com/office/drawing/2014/main" id="{04E7F0D1-1CE7-12E9-B986-B59DBEE8277D}"/>
              </a:ext>
            </a:extLst>
          </p:cNvPr>
          <p:cNvPicPr>
            <a:picLocks noChangeAspect="1"/>
          </p:cNvPicPr>
          <p:nvPr/>
        </p:nvPicPr>
        <p:blipFill rotWithShape="1">
          <a:blip r:embed="rId3"/>
          <a:srcRect l="7684" r="29643"/>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7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3" name="Freeform: Shape 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C3C8269-3453-CC1D-CF7E-77B4817648C3}"/>
              </a:ext>
            </a:extLst>
          </p:cNvPr>
          <p:cNvSpPr>
            <a:spLocks noGrp="1"/>
          </p:cNvSpPr>
          <p:nvPr>
            <p:ph type="ctrTitle"/>
          </p:nvPr>
        </p:nvSpPr>
        <p:spPr>
          <a:xfrm>
            <a:off x="550864" y="549276"/>
            <a:ext cx="3565524" cy="820502"/>
          </a:xfrm>
        </p:spPr>
        <p:txBody>
          <a:bodyPr anchor="b">
            <a:normAutofit/>
          </a:bodyPr>
          <a:lstStyle/>
          <a:p>
            <a:r>
              <a:rPr lang="en-US" sz="4800" dirty="0"/>
              <a:t>The Dataset</a:t>
            </a:r>
          </a:p>
        </p:txBody>
      </p:sp>
      <p:grpSp>
        <p:nvGrpSpPr>
          <p:cNvPr id="26" name="Group 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A5AEC932-1777-A41B-A347-02CFEC072964}"/>
              </a:ext>
            </a:extLst>
          </p:cNvPr>
          <p:cNvSpPr>
            <a:spLocks noGrp="1"/>
          </p:cNvSpPr>
          <p:nvPr>
            <p:ph type="subTitle" idx="1"/>
          </p:nvPr>
        </p:nvSpPr>
        <p:spPr>
          <a:xfrm>
            <a:off x="550861" y="1565917"/>
            <a:ext cx="3565525" cy="4717455"/>
          </a:xfrm>
        </p:spPr>
        <p:txBody>
          <a:bodyPr numCol="2">
            <a:normAutofit fontScale="92500" lnSpcReduction="20000"/>
          </a:bodyPr>
          <a:lstStyle/>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id</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Unique ID of the loan application.</a:t>
            </a: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grade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LC assigned loan grade.</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annual_inc</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The self-reported annual income provided by the borrower during registration.</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short_emp</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employed for 1 year or less.</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emp_length_num</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Employment length in years. Possible values are between 0 and 10 where 0 means less than one year and 10 means ten or more years.</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home_ownership</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Type of home ownership.</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dti</a:t>
            </a: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 (Debt-To-Income Ratio)</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A ratio calculated using the borrower’s total monthly debt payments on the total debt obligations, excluding mortgage and the requested LC loan, divided by the borrower’s self-reported monthly income.</a:t>
            </a: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purpose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A category provided by the borrower for the loan request.</a:t>
            </a:r>
          </a:p>
          <a:p>
            <a:pPr>
              <a:lnSpc>
                <a:spcPct val="90000"/>
              </a:lnSpc>
              <a:buFont typeface="Arial" panose="020B0604020202020204" pitchFamily="34" charset="0"/>
              <a:buChar char="•"/>
            </a:pPr>
            <a:endParaRPr lang="en-US" sz="1100" b="1" i="0" dirty="0">
              <a:solidFill>
                <a:schemeClr val="tx1">
                  <a:alpha val="60000"/>
                </a:schemeClr>
              </a:solidFill>
              <a:effectLst/>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100" b="1" i="0" dirty="0">
                <a:solidFill>
                  <a:schemeClr val="tx1">
                    <a:alpha val="60000"/>
                  </a:schemeClr>
                </a:solidFill>
                <a:effectLst/>
                <a:latin typeface="Times New Roman" panose="02020603050405020304" pitchFamily="18" charset="0"/>
                <a:cs typeface="Times New Roman" panose="02020603050405020304" pitchFamily="18" charset="0"/>
              </a:rPr>
              <a:t>term</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The number of payments on the loan. Values are in months and can be either 36 or 60.</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last_delinq_none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the borrower had at least one event of delinquency.</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last_major_derog_none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borrower had at least 90 days of a bad rating.</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revol_util</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Revolving line utilization rate, or the amount of credit the borrower is using relative to all available revolving credit.</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total_rec_late_fee</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Late fees received to date.</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od_ratio</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Overdraft ratio.</a:t>
            </a:r>
          </a:p>
          <a:p>
            <a:pPr>
              <a:lnSpc>
                <a:spcPct val="90000"/>
              </a:lnSpc>
              <a:buFont typeface="Arial" panose="020B0604020202020204" pitchFamily="34" charset="0"/>
              <a:buChar char="•"/>
            </a:pPr>
            <a:r>
              <a:rPr lang="en-US" sz="1100" b="1" i="0" dirty="0" err="1">
                <a:solidFill>
                  <a:schemeClr val="tx1">
                    <a:alpha val="60000"/>
                  </a:schemeClr>
                </a:solidFill>
                <a:effectLst/>
                <a:latin typeface="Times New Roman" panose="02020603050405020304" pitchFamily="18" charset="0"/>
                <a:cs typeface="Times New Roman" panose="02020603050405020304" pitchFamily="18" charset="0"/>
              </a:rPr>
              <a:t>bad_loan</a:t>
            </a:r>
            <a:r>
              <a:rPr lang="en-US" sz="1100" b="0" i="0" dirty="0">
                <a:solidFill>
                  <a:schemeClr val="tx1">
                    <a:alpha val="60000"/>
                  </a:schemeClr>
                </a:solidFill>
                <a:effectLst/>
                <a:latin typeface="Times New Roman" panose="02020603050405020304" pitchFamily="18" charset="0"/>
                <a:cs typeface="Times New Roman" panose="02020603050405020304" pitchFamily="18" charset="0"/>
              </a:rPr>
              <a:t>: 1 when a loan was not paid (target).</a:t>
            </a:r>
          </a:p>
          <a:p>
            <a:pPr>
              <a:lnSpc>
                <a:spcPct val="90000"/>
              </a:lnSpc>
              <a:buFont typeface="Arial" panose="020B0604020202020204" pitchFamily="34" charset="0"/>
              <a:buChar char="•"/>
            </a:pPr>
            <a:endParaRPr lang="en-US" sz="500" b="0" i="0" dirty="0">
              <a:solidFill>
                <a:schemeClr val="tx1">
                  <a:alpha val="60000"/>
                </a:schemeClr>
              </a:solidFill>
              <a:effectLst/>
              <a:latin typeface="Times New Roman" panose="02020603050405020304" pitchFamily="18" charset="0"/>
              <a:cs typeface="Times New Roman" panose="02020603050405020304" pitchFamily="18" charset="0"/>
            </a:endParaRPr>
          </a:p>
          <a:p>
            <a:pPr>
              <a:lnSpc>
                <a:spcPct val="90000"/>
              </a:lnSpc>
            </a:pPr>
            <a:endParaRPr lang="en-US" sz="500" dirty="0">
              <a:solidFill>
                <a:schemeClr val="tx1">
                  <a:alpha val="60000"/>
                </a:schemeClr>
              </a:solidFill>
            </a:endParaRPr>
          </a:p>
        </p:txBody>
      </p:sp>
      <p:pic>
        <p:nvPicPr>
          <p:cNvPr id="5" name="Video 4">
            <a:extLst>
              <a:ext uri="{FF2B5EF4-FFF2-40B4-BE49-F238E27FC236}">
                <a16:creationId xmlns:a16="http://schemas.microsoft.com/office/drawing/2014/main" id="{D65D583D-A658-4352-916C-88ABA333CB5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4295776" y="1369777"/>
            <a:ext cx="7345363" cy="4120032"/>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15068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C460DDF-5C16-3E5B-72E4-9DB98FDFC8F9}"/>
              </a:ext>
            </a:extLst>
          </p:cNvPr>
          <p:cNvSpPr>
            <a:spLocks noGrp="1"/>
          </p:cNvSpPr>
          <p:nvPr>
            <p:ph type="title"/>
          </p:nvPr>
        </p:nvSpPr>
        <p:spPr>
          <a:xfrm>
            <a:off x="550864" y="549275"/>
            <a:ext cx="3565524" cy="1997855"/>
          </a:xfrm>
        </p:spPr>
        <p:txBody>
          <a:bodyPr vert="horz" wrap="square" lIns="0" tIns="0" rIns="0" bIns="0" rtlCol="0" anchor="b" anchorCtr="0">
            <a:normAutofit fontScale="90000"/>
          </a:bodyPr>
          <a:lstStyle/>
          <a:p>
            <a:pPr>
              <a:lnSpc>
                <a:spcPct val="90000"/>
              </a:lnSpc>
            </a:pPr>
            <a:r>
              <a:rPr lang="en-US" sz="3400" kern="1200" dirty="0">
                <a:solidFill>
                  <a:schemeClr val="tx1"/>
                </a:solidFill>
                <a:latin typeface="+mj-lt"/>
                <a:ea typeface="+mj-ea"/>
                <a:cs typeface="+mj-cs"/>
              </a:rPr>
              <a:t>Correlation Between Annual Income and Grade Over a Term</a:t>
            </a:r>
          </a:p>
        </p:txBody>
      </p:sp>
      <p:sp>
        <p:nvSpPr>
          <p:cNvPr id="7" name="Text Placeholder 6">
            <a:extLst>
              <a:ext uri="{FF2B5EF4-FFF2-40B4-BE49-F238E27FC236}">
                <a16:creationId xmlns:a16="http://schemas.microsoft.com/office/drawing/2014/main" id="{EEC41D95-CD50-8C2F-5232-E83742F282AD}"/>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pPr marL="285750" indent="-228600">
              <a:buFont typeface="Arial" panose="020B0604020202020204" pitchFamily="34" charset="0"/>
              <a:buChar char="•"/>
            </a:pPr>
            <a:r>
              <a:rPr lang="en-US" b="0" i="0" dirty="0">
                <a:effectLst/>
              </a:rPr>
              <a:t>many low-income customers </a:t>
            </a:r>
            <a:r>
              <a:rPr lang="en-US" dirty="0"/>
              <a:t>satisfy all grades</a:t>
            </a:r>
          </a:p>
          <a:p>
            <a:pPr marL="285750" indent="-228600">
              <a:buFont typeface="Arial" panose="020B0604020202020204" pitchFamily="34" charset="0"/>
              <a:buChar char="•"/>
            </a:pPr>
            <a:r>
              <a:rPr lang="en-US" dirty="0"/>
              <a:t>many high-income customers have A, B, and C grades provided by Lending Club</a:t>
            </a:r>
            <a:endParaRPr lang="en-US" b="0" i="0" dirty="0">
              <a:effectLst/>
            </a:endParaRPr>
          </a:p>
          <a:p>
            <a:pPr marL="285750" indent="-228600">
              <a:buFont typeface="Arial" panose="020B0604020202020204" pitchFamily="34" charset="0"/>
              <a:buChar char="•"/>
            </a:pPr>
            <a:r>
              <a:rPr lang="en-US" dirty="0"/>
              <a:t>there are outliers shown in the data as the annual income of customers increase</a:t>
            </a:r>
          </a:p>
        </p:txBody>
      </p:sp>
      <p:sp>
        <p:nvSpPr>
          <p:cNvPr id="22" name="Rectangle 2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box and whisker chart&#10;&#10;Description automatically generated">
            <a:extLst>
              <a:ext uri="{FF2B5EF4-FFF2-40B4-BE49-F238E27FC236}">
                <a16:creationId xmlns:a16="http://schemas.microsoft.com/office/drawing/2014/main" id="{B4CDF8C4-8D12-22B5-4E80-C50AF945C6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0503" y="549275"/>
            <a:ext cx="7420899" cy="5543550"/>
          </a:xfrm>
        </p:spPr>
      </p:pic>
    </p:spTree>
    <p:extLst>
      <p:ext uri="{BB962C8B-B14F-4D97-AF65-F5344CB8AC3E}">
        <p14:creationId xmlns:p14="http://schemas.microsoft.com/office/powerpoint/2010/main" val="297013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0F18A-4EF6-FA13-C946-BDD87AD660EE}"/>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sz="4800"/>
              <a:t>Loan Default Percentages</a:t>
            </a:r>
          </a:p>
        </p:txBody>
      </p:sp>
      <p:pic>
        <p:nvPicPr>
          <p:cNvPr id="6" name="Content Placeholder 5" descr="Chart, pie chart&#10;&#10;Description automatically generated">
            <a:extLst>
              <a:ext uri="{FF2B5EF4-FFF2-40B4-BE49-F238E27FC236}">
                <a16:creationId xmlns:a16="http://schemas.microsoft.com/office/drawing/2014/main" id="{5DEC869C-8976-D4AF-82C6-DCA752F241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403" y="1004208"/>
            <a:ext cx="5092062" cy="4849583"/>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Text Placeholder 3">
            <a:extLst>
              <a:ext uri="{FF2B5EF4-FFF2-40B4-BE49-F238E27FC236}">
                <a16:creationId xmlns:a16="http://schemas.microsoft.com/office/drawing/2014/main" id="{369E58A0-74CB-85A3-6D60-8BACF69F9AE8}"/>
              </a:ext>
            </a:extLst>
          </p:cNvPr>
          <p:cNvSpPr>
            <a:spLocks noGrp="1"/>
          </p:cNvSpPr>
          <p:nvPr>
            <p:ph type="body" sz="half" idx="2"/>
          </p:nvPr>
        </p:nvSpPr>
        <p:spPr>
          <a:xfrm>
            <a:off x="6201410" y="2677306"/>
            <a:ext cx="5437187" cy="3415519"/>
          </a:xfrm>
        </p:spPr>
        <p:txBody>
          <a:bodyPr vert="horz" wrap="square" lIns="0" tIns="0" rIns="0" bIns="0" rtlCol="0" anchor="t">
            <a:normAutofit/>
          </a:bodyPr>
          <a:lstStyle/>
          <a:p>
            <a:pPr marL="285750" indent="-228600">
              <a:buFont typeface="Arial" panose="020B0604020202020204" pitchFamily="34" charset="0"/>
              <a:buChar char="•"/>
            </a:pPr>
            <a:r>
              <a:rPr lang="en-US" sz="2000"/>
              <a:t>80% of customers paid their loans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20% of customers failed to pay their loans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1 of 5 customers default their loan</a:t>
            </a:r>
          </a:p>
        </p:txBody>
      </p:sp>
    </p:spTree>
    <p:extLst>
      <p:ext uri="{BB962C8B-B14F-4D97-AF65-F5344CB8AC3E}">
        <p14:creationId xmlns:p14="http://schemas.microsoft.com/office/powerpoint/2010/main" val="31436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73BBD-2BEB-28E3-694B-6ABCFA8E98A0}"/>
              </a:ext>
            </a:extLst>
          </p:cNvPr>
          <p:cNvSpPr>
            <a:spLocks noGrp="1"/>
          </p:cNvSpPr>
          <p:nvPr>
            <p:ph type="title"/>
          </p:nvPr>
        </p:nvSpPr>
        <p:spPr>
          <a:xfrm>
            <a:off x="550863" y="549275"/>
            <a:ext cx="3565525" cy="5543549"/>
          </a:xfrm>
        </p:spPr>
        <p:txBody>
          <a:bodyPr wrap="square" anchor="ctr">
            <a:normAutofit/>
          </a:bodyPr>
          <a:lstStyle/>
          <a:p>
            <a:r>
              <a:rPr lang="en-US" dirty="0">
                <a:latin typeface="Times New Roman" panose="02020603050405020304" pitchFamily="18" charset="0"/>
                <a:cs typeface="Times New Roman" panose="02020603050405020304" pitchFamily="18" charset="0"/>
              </a:rPr>
              <a:t>Strengths</a:t>
            </a:r>
            <a:br>
              <a:rPr lang="en-US" dirty="0"/>
            </a:br>
            <a:br>
              <a:rPr lang="en-US" dirty="0"/>
            </a:br>
            <a:endParaRPr lang="en-US"/>
          </a:p>
        </p:txBody>
      </p:sp>
      <p:sp>
        <p:nvSpPr>
          <p:cNvPr id="12" name="Rectangle 11">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D859A5D5-3E92-AFCF-4D76-5CC556C4CCA3}"/>
              </a:ext>
            </a:extLst>
          </p:cNvPr>
          <p:cNvGraphicFramePr>
            <a:graphicFrameLocks noGrp="1"/>
          </p:cNvGraphicFramePr>
          <p:nvPr>
            <p:ph idx="1"/>
            <p:extLst>
              <p:ext uri="{D42A27DB-BD31-4B8C-83A1-F6EECF244321}">
                <p14:modId xmlns:p14="http://schemas.microsoft.com/office/powerpoint/2010/main" val="115994898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554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64058-1512-16D0-0678-CF1F71D969CF}"/>
              </a:ext>
            </a:extLst>
          </p:cNvPr>
          <p:cNvSpPr>
            <a:spLocks noGrp="1"/>
          </p:cNvSpPr>
          <p:nvPr>
            <p:ph type="title"/>
          </p:nvPr>
        </p:nvSpPr>
        <p:spPr>
          <a:xfrm>
            <a:off x="550863" y="550800"/>
            <a:ext cx="7308850" cy="986400"/>
          </a:xfrm>
        </p:spPr>
        <p:txBody>
          <a:bodyPr wrap="square" anchor="ctr">
            <a:normAutofit/>
          </a:bodyPr>
          <a:lstStyle/>
          <a:p>
            <a:r>
              <a:rPr lang="en-US" dirty="0"/>
              <a:t>Limitations</a:t>
            </a:r>
            <a:endParaRPr lang="en-US"/>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BA02419-C4A5-0E2B-6FD9-9EAD8A5DEF6F}"/>
              </a:ext>
            </a:extLst>
          </p:cNvPr>
          <p:cNvGraphicFramePr>
            <a:graphicFrameLocks noGrp="1"/>
          </p:cNvGraphicFramePr>
          <p:nvPr>
            <p:ph idx="1"/>
            <p:extLst>
              <p:ext uri="{D42A27DB-BD31-4B8C-83A1-F6EECF244321}">
                <p14:modId xmlns:p14="http://schemas.microsoft.com/office/powerpoint/2010/main" val="386739318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59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2A1ECF-9D0B-65F9-B4E4-9385D34D9100}"/>
              </a:ext>
            </a:extLst>
          </p:cNvPr>
          <p:cNvSpPr>
            <a:spLocks noGrp="1"/>
          </p:cNvSpPr>
          <p:nvPr>
            <p:ph type="title"/>
          </p:nvPr>
        </p:nvSpPr>
        <p:spPr/>
        <p:txBody>
          <a:bodyPr/>
          <a:lstStyle/>
          <a:p>
            <a:pPr algn="ctr"/>
            <a:r>
              <a:rPr lang="en-US" dirty="0"/>
              <a:t>Results of Models</a:t>
            </a:r>
          </a:p>
        </p:txBody>
      </p:sp>
      <p:pic>
        <p:nvPicPr>
          <p:cNvPr id="8" name="Content Placeholder 7" descr="Logistic Regression&#10;&#10;Description automatically generated">
            <a:extLst>
              <a:ext uri="{FF2B5EF4-FFF2-40B4-BE49-F238E27FC236}">
                <a16:creationId xmlns:a16="http://schemas.microsoft.com/office/drawing/2014/main" id="{82BF923B-409C-A5FA-9EFD-9FFE49AB40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533" y="3461584"/>
            <a:ext cx="3912306" cy="3270091"/>
          </a:xfrm>
        </p:spPr>
      </p:pic>
      <p:pic>
        <p:nvPicPr>
          <p:cNvPr id="10" name="Picture 9" descr="Chart&#10;&#10;Description automatically generated">
            <a:extLst>
              <a:ext uri="{FF2B5EF4-FFF2-40B4-BE49-F238E27FC236}">
                <a16:creationId xmlns:a16="http://schemas.microsoft.com/office/drawing/2014/main" id="{35376BF1-CB9D-A280-C1BA-2405B4514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161" y="3459168"/>
            <a:ext cx="3983613" cy="3272507"/>
          </a:xfrm>
          <a:prstGeom prst="rect">
            <a:avLst/>
          </a:prstGeom>
        </p:spPr>
      </p:pic>
      <p:pic>
        <p:nvPicPr>
          <p:cNvPr id="12" name="Picture 11" descr="Chart&#10;&#10;Description automatically generated">
            <a:extLst>
              <a:ext uri="{FF2B5EF4-FFF2-40B4-BE49-F238E27FC236}">
                <a16:creationId xmlns:a16="http://schemas.microsoft.com/office/drawing/2014/main" id="{AAF59903-B099-F18D-3016-1F705EF96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9579" y="3461584"/>
            <a:ext cx="3992842" cy="3270091"/>
          </a:xfrm>
          <a:prstGeom prst="rect">
            <a:avLst/>
          </a:prstGeom>
        </p:spPr>
      </p:pic>
      <p:sp>
        <p:nvSpPr>
          <p:cNvPr id="13" name="TextBox 12">
            <a:extLst>
              <a:ext uri="{FF2B5EF4-FFF2-40B4-BE49-F238E27FC236}">
                <a16:creationId xmlns:a16="http://schemas.microsoft.com/office/drawing/2014/main" id="{863CD75F-0827-45DB-7A38-BD2A1E228438}"/>
              </a:ext>
            </a:extLst>
          </p:cNvPr>
          <p:cNvSpPr txBox="1"/>
          <p:nvPr/>
        </p:nvSpPr>
        <p:spPr>
          <a:xfrm>
            <a:off x="508298" y="2828925"/>
            <a:ext cx="3152775" cy="369332"/>
          </a:xfrm>
          <a:prstGeom prst="rect">
            <a:avLst/>
          </a:prstGeom>
          <a:noFill/>
        </p:spPr>
        <p:txBody>
          <a:bodyPr wrap="square" rtlCol="0">
            <a:spAutoFit/>
          </a:bodyPr>
          <a:lstStyle/>
          <a:p>
            <a:pPr algn="ctr"/>
            <a:r>
              <a:rPr lang="en-US" dirty="0"/>
              <a:t>Logistic Regression Model</a:t>
            </a:r>
          </a:p>
        </p:txBody>
      </p:sp>
      <p:sp>
        <p:nvSpPr>
          <p:cNvPr id="15" name="TextBox 14">
            <a:extLst>
              <a:ext uri="{FF2B5EF4-FFF2-40B4-BE49-F238E27FC236}">
                <a16:creationId xmlns:a16="http://schemas.microsoft.com/office/drawing/2014/main" id="{DF978AD4-CC52-FF46-9E45-3A29E0D2D08C}"/>
              </a:ext>
            </a:extLst>
          </p:cNvPr>
          <p:cNvSpPr txBox="1"/>
          <p:nvPr/>
        </p:nvSpPr>
        <p:spPr>
          <a:xfrm>
            <a:off x="4519612" y="2828925"/>
            <a:ext cx="3152775" cy="369332"/>
          </a:xfrm>
          <a:prstGeom prst="rect">
            <a:avLst/>
          </a:prstGeom>
          <a:noFill/>
        </p:spPr>
        <p:txBody>
          <a:bodyPr wrap="square" rtlCol="0">
            <a:spAutoFit/>
          </a:bodyPr>
          <a:lstStyle/>
          <a:p>
            <a:pPr algn="ctr"/>
            <a:r>
              <a:rPr lang="en-US" dirty="0"/>
              <a:t>K-Nearest Neighbor Model</a:t>
            </a:r>
          </a:p>
        </p:txBody>
      </p:sp>
      <p:sp>
        <p:nvSpPr>
          <p:cNvPr id="16" name="TextBox 15">
            <a:extLst>
              <a:ext uri="{FF2B5EF4-FFF2-40B4-BE49-F238E27FC236}">
                <a16:creationId xmlns:a16="http://schemas.microsoft.com/office/drawing/2014/main" id="{2F03356B-5F8C-CE26-5360-E66E2BC30D95}"/>
              </a:ext>
            </a:extLst>
          </p:cNvPr>
          <p:cNvSpPr txBox="1"/>
          <p:nvPr/>
        </p:nvSpPr>
        <p:spPr>
          <a:xfrm>
            <a:off x="8566579" y="2823091"/>
            <a:ext cx="3152775" cy="369332"/>
          </a:xfrm>
          <a:prstGeom prst="rect">
            <a:avLst/>
          </a:prstGeom>
          <a:noFill/>
        </p:spPr>
        <p:txBody>
          <a:bodyPr wrap="square" rtlCol="0">
            <a:spAutoFit/>
          </a:bodyPr>
          <a:lstStyle/>
          <a:p>
            <a:pPr algn="ctr"/>
            <a:r>
              <a:rPr lang="en-US" dirty="0"/>
              <a:t>Random Forest Model</a:t>
            </a:r>
          </a:p>
        </p:txBody>
      </p:sp>
    </p:spTree>
    <p:extLst>
      <p:ext uri="{BB962C8B-B14F-4D97-AF65-F5344CB8AC3E}">
        <p14:creationId xmlns:p14="http://schemas.microsoft.com/office/powerpoint/2010/main" val="166443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284FD-E197-EFA2-47A6-FD71F87BE956}"/>
              </a:ext>
            </a:extLst>
          </p:cNvPr>
          <p:cNvSpPr>
            <a:spLocks noGrp="1"/>
          </p:cNvSpPr>
          <p:nvPr>
            <p:ph type="title"/>
          </p:nvPr>
        </p:nvSpPr>
        <p:spPr>
          <a:xfrm>
            <a:off x="3359149" y="1520825"/>
            <a:ext cx="8281987" cy="1333057"/>
          </a:xfrm>
        </p:spPr>
        <p:txBody>
          <a:bodyPr wrap="square" anchor="t">
            <a:normAutofit/>
          </a:bodyPr>
          <a:lstStyle/>
          <a:p>
            <a:r>
              <a:rPr lang="en-US" dirty="0"/>
              <a:t>Recommendations</a:t>
            </a:r>
            <a:endParaRPr lang="en-US"/>
          </a:p>
        </p:txBody>
      </p:sp>
      <p:sp>
        <p:nvSpPr>
          <p:cNvPr id="10" name="Oval 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13" name="Freeform: Shape 1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Freeform: Shape 1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7E9F07C0-AD4C-15F2-131E-04EB370F3F02}"/>
              </a:ext>
            </a:extLst>
          </p:cNvPr>
          <p:cNvSpPr>
            <a:spLocks noGrp="1"/>
          </p:cNvSpPr>
          <p:nvPr>
            <p:ph idx="1"/>
          </p:nvPr>
        </p:nvSpPr>
        <p:spPr>
          <a:xfrm>
            <a:off x="3377566" y="3052367"/>
            <a:ext cx="5418772" cy="3040458"/>
          </a:xfrm>
        </p:spPr>
        <p:txBody>
          <a:bodyPr anchor="t">
            <a:normAutofit/>
          </a:bodyPr>
          <a:lstStyle/>
          <a:p>
            <a:pPr marL="0" indent="0">
              <a:lnSpc>
                <a:spcPct val="100000"/>
              </a:lnSpc>
              <a:buNone/>
            </a:pPr>
            <a:r>
              <a:rPr lang="en-US" sz="1900" b="0" i="0" dirty="0">
                <a:effectLst/>
                <a:latin typeface="-apple-system"/>
              </a:rPr>
              <a:t>From the Logistic Regression, KNN, and Random Forest models, the best machine learning model would be the Random Forest model with PCA because it maximized the predictive capability of the risk of future loan defaults. Though the false positives were high, the Random Forest model provided the highest number of true negatives, which minimizes false reports for Lending Club. This way, Lending Club can have a better probability to predict if borrowers will not pay and prevent the risk as much as possible.</a:t>
            </a:r>
            <a:endParaRPr lang="en-US" sz="1900" dirty="0"/>
          </a:p>
        </p:txBody>
      </p:sp>
      <p:sp>
        <p:nvSpPr>
          <p:cNvPr id="20" name="Oval 1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6687792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1371</Words>
  <Application>Microsoft Office PowerPoint</Application>
  <PresentationFormat>Widescreen</PresentationFormat>
  <Paragraphs>67</Paragraphs>
  <Slides>10</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Avenir Next LT Pro</vt:lpstr>
      <vt:lpstr>Calibri</vt:lpstr>
      <vt:lpstr>Times New Roman</vt:lpstr>
      <vt:lpstr>3DFloatVTI</vt:lpstr>
      <vt:lpstr>Loan Default Predictions </vt:lpstr>
      <vt:lpstr>Lending Club Problem</vt:lpstr>
      <vt:lpstr>The Dataset</vt:lpstr>
      <vt:lpstr>Correlation Between Annual Income and Grade Over a Term</vt:lpstr>
      <vt:lpstr>Loan Default Percentages</vt:lpstr>
      <vt:lpstr>Strengths  </vt:lpstr>
      <vt:lpstr>Limitations</vt:lpstr>
      <vt:lpstr>Results of Models</vt:lpstr>
      <vt:lpstr>Recommendations</vt:lpstr>
      <vt:lpstr>For Further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Predictions </dc:title>
  <dc:creator>Tyler Brown</dc:creator>
  <cp:lastModifiedBy>Tyler Brown</cp:lastModifiedBy>
  <cp:revision>3</cp:revision>
  <dcterms:created xsi:type="dcterms:W3CDTF">2022-07-07T21:48:08Z</dcterms:created>
  <dcterms:modified xsi:type="dcterms:W3CDTF">2022-07-11T11:54:38Z</dcterms:modified>
</cp:coreProperties>
</file>